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84" r:id="rId6"/>
    <p:sldId id="261" r:id="rId7"/>
    <p:sldId id="262" r:id="rId8"/>
    <p:sldId id="283" r:id="rId9"/>
    <p:sldId id="269" r:id="rId10"/>
    <p:sldId id="265" r:id="rId11"/>
    <p:sldId id="266" r:id="rId12"/>
    <p:sldId id="285" r:id="rId13"/>
    <p:sldId id="295" r:id="rId14"/>
    <p:sldId id="294" r:id="rId15"/>
    <p:sldId id="293" r:id="rId16"/>
    <p:sldId id="292" r:id="rId17"/>
    <p:sldId id="291" r:id="rId18"/>
    <p:sldId id="290" r:id="rId19"/>
    <p:sldId id="289" r:id="rId20"/>
  </p:sldIdLst>
  <p:sldSz cx="9144000" cy="6858000" type="screen4x3"/>
  <p:notesSz cx="6710363" cy="98425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1711" autoAdjust="0"/>
  </p:normalViewPr>
  <p:slideViewPr>
    <p:cSldViewPr>
      <p:cViewPr varScale="1">
        <p:scale>
          <a:sx n="71" d="100"/>
          <a:sy n="71" d="100"/>
        </p:scale>
        <p:origin x="11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9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kor1\Osztott\diagrammo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ternity\Dokumentumok\Downloads\Reg.&#225;ll&#225;skeres&#337;k%20(1)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Férfi</c:v>
                </c:pt>
              </c:strCache>
            </c:strRef>
          </c:tx>
          <c:invertIfNegative val="0"/>
          <c:cat>
            <c:strRef>
              <c:f>Munka1!$A$2:$A$7</c:f>
              <c:strCache>
                <c:ptCount val="6"/>
                <c:pt idx="0">
                  <c:v>0-3 éves</c:v>
                </c:pt>
                <c:pt idx="1">
                  <c:v>4-6 éves</c:v>
                </c:pt>
                <c:pt idx="2">
                  <c:v>7-14 éves</c:v>
                </c:pt>
                <c:pt idx="3">
                  <c:v>15-19 éves</c:v>
                </c:pt>
                <c:pt idx="4">
                  <c:v>20-60 éves</c:v>
                </c:pt>
                <c:pt idx="5">
                  <c:v>60 év feletti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25</c:v>
                </c:pt>
                <c:pt idx="1">
                  <c:v>32</c:v>
                </c:pt>
                <c:pt idx="2">
                  <c:v>68</c:v>
                </c:pt>
                <c:pt idx="3">
                  <c:v>60</c:v>
                </c:pt>
                <c:pt idx="4">
                  <c:v>623</c:v>
                </c:pt>
                <c:pt idx="5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4-4D94-9765-62DD51D38A4A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Nő</c:v>
                </c:pt>
              </c:strCache>
            </c:strRef>
          </c:tx>
          <c:invertIfNegative val="0"/>
          <c:cat>
            <c:strRef>
              <c:f>Munka1!$A$2:$A$7</c:f>
              <c:strCache>
                <c:ptCount val="6"/>
                <c:pt idx="0">
                  <c:v>0-3 éves</c:v>
                </c:pt>
                <c:pt idx="1">
                  <c:v>4-6 éves</c:v>
                </c:pt>
                <c:pt idx="2">
                  <c:v>7-14 éves</c:v>
                </c:pt>
                <c:pt idx="3">
                  <c:v>15-19 éves</c:v>
                </c:pt>
                <c:pt idx="4">
                  <c:v>20-60 éves</c:v>
                </c:pt>
                <c:pt idx="5">
                  <c:v>60 év feletti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>
                  <c:v>34</c:v>
                </c:pt>
                <c:pt idx="1">
                  <c:v>24</c:v>
                </c:pt>
                <c:pt idx="2">
                  <c:v>70</c:v>
                </c:pt>
                <c:pt idx="3">
                  <c:v>45</c:v>
                </c:pt>
                <c:pt idx="4">
                  <c:v>576</c:v>
                </c:pt>
                <c:pt idx="5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44-4D94-9765-62DD51D38A4A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Összesen</c:v>
                </c:pt>
              </c:strCache>
            </c:strRef>
          </c:tx>
          <c:invertIfNegative val="0"/>
          <c:cat>
            <c:strRef>
              <c:f>Munka1!$A$2:$A$7</c:f>
              <c:strCache>
                <c:ptCount val="6"/>
                <c:pt idx="0">
                  <c:v>0-3 éves</c:v>
                </c:pt>
                <c:pt idx="1">
                  <c:v>4-6 éves</c:v>
                </c:pt>
                <c:pt idx="2">
                  <c:v>7-14 éves</c:v>
                </c:pt>
                <c:pt idx="3">
                  <c:v>15-19 éves</c:v>
                </c:pt>
                <c:pt idx="4">
                  <c:v>20-60 éves</c:v>
                </c:pt>
                <c:pt idx="5">
                  <c:v>60 év feletti</c:v>
                </c:pt>
              </c:strCache>
            </c:strRef>
          </c:cat>
          <c:val>
            <c:numRef>
              <c:f>Munka1!$D$2:$D$7</c:f>
              <c:numCache>
                <c:formatCode>General</c:formatCode>
                <c:ptCount val="6"/>
                <c:pt idx="0">
                  <c:v>59</c:v>
                </c:pt>
                <c:pt idx="1">
                  <c:v>56</c:v>
                </c:pt>
                <c:pt idx="2">
                  <c:v>138</c:v>
                </c:pt>
                <c:pt idx="3">
                  <c:v>105</c:v>
                </c:pt>
                <c:pt idx="4">
                  <c:v>1199</c:v>
                </c:pt>
                <c:pt idx="5">
                  <c:v>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44-4D94-9765-62DD51D38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353536"/>
        <c:axId val="58355072"/>
        <c:axId val="0"/>
      </c:bar3DChart>
      <c:catAx>
        <c:axId val="58353536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58355072"/>
        <c:crosses val="autoZero"/>
        <c:auto val="1"/>
        <c:lblAlgn val="ctr"/>
        <c:lblOffset val="100"/>
        <c:noMultiLvlLbl val="0"/>
      </c:catAx>
      <c:valAx>
        <c:axId val="58355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3535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88819526553838E-2"/>
          <c:y val="5.0994433853797046E-2"/>
          <c:w val="0.91126837642525749"/>
          <c:h val="0.8704475744311336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5949037237885724E-2"/>
                  <c:y val="-3.503233259417693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9F-4779-80A2-AB3DD95A646C}"/>
                </c:ext>
              </c:extLst>
            </c:dLbl>
            <c:dLbl>
              <c:idx val="1"/>
              <c:layout>
                <c:manualLayout>
                  <c:x val="1.7879828686028481E-2"/>
                  <c:y val="-1.9978312154488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9F-4779-80A2-AB3DD95A646C}"/>
                </c:ext>
              </c:extLst>
            </c:dLbl>
            <c:dLbl>
              <c:idx val="2"/>
              <c:layout>
                <c:manualLayout>
                  <c:x val="2.2477150290562652E-2"/>
                  <c:y val="-3.045097440391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9F-4779-80A2-AB3DD95A646C}"/>
                </c:ext>
              </c:extLst>
            </c:dLbl>
            <c:dLbl>
              <c:idx val="3"/>
              <c:layout>
                <c:manualLayout>
                  <c:x val="1.7741126408969861E-2"/>
                  <c:y val="-2.9937193769834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9F-4779-80A2-AB3DD95A646C}"/>
                </c:ext>
              </c:extLst>
            </c:dLbl>
            <c:dLbl>
              <c:idx val="4"/>
              <c:layout>
                <c:manualLayout>
                  <c:x val="1.4338437596823619E-2"/>
                  <c:y val="-2.1968459676098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9F-4779-80A2-AB3DD95A646C}"/>
                </c:ext>
              </c:extLst>
            </c:dLbl>
            <c:dLbl>
              <c:idx val="5"/>
              <c:layout>
                <c:manualLayout>
                  <c:x val="2.4269099479144712E-2"/>
                  <c:y val="-3.4981521070405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9F-4779-80A2-AB3DD95A64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Munka1!$C$15:$H$15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Munka1!$C$16:$H$16</c:f>
              <c:numCache>
                <c:formatCode>General</c:formatCode>
                <c:ptCount val="6"/>
                <c:pt idx="0">
                  <c:v>135</c:v>
                </c:pt>
                <c:pt idx="1">
                  <c:v>151</c:v>
                </c:pt>
                <c:pt idx="2">
                  <c:v>156</c:v>
                </c:pt>
                <c:pt idx="3">
                  <c:v>144</c:v>
                </c:pt>
                <c:pt idx="4">
                  <c:v>122</c:v>
                </c:pt>
                <c:pt idx="5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9F-4779-80A2-AB3DD95A64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9352576"/>
        <c:axId val="59354112"/>
      </c:barChart>
      <c:catAx>
        <c:axId val="5935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hu-HU"/>
          </a:p>
        </c:txPr>
        <c:crossAx val="59354112"/>
        <c:crosses val="autoZero"/>
        <c:auto val="0"/>
        <c:lblAlgn val="ctr"/>
        <c:lblOffset val="100"/>
        <c:noMultiLvlLbl val="0"/>
      </c:catAx>
      <c:valAx>
        <c:axId val="59354112"/>
        <c:scaling>
          <c:orientation val="minMax"/>
          <c:max val="200"/>
          <c:min val="0"/>
        </c:scaling>
        <c:delete val="0"/>
        <c:axPos val="l"/>
        <c:majorGridlines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fő</a:t>
                </a:r>
              </a:p>
            </c:rich>
          </c:tx>
          <c:layout>
            <c:manualLayout>
              <c:xMode val="edge"/>
              <c:yMode val="edge"/>
              <c:x val="1.1446507859074696E-4"/>
              <c:y val="0.421356522192842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hu-HU"/>
          </a:p>
        </c:txPr>
        <c:crossAx val="59352576"/>
        <c:crosses val="autoZero"/>
        <c:crossBetween val="between"/>
        <c:minorUnit val="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onstantia" panose="02030602050306030303" pitchFamily="18" charset="0"/>
        </a:defRPr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0-6D45-4D40-850B-1116E1F89AD0}"/>
              </c:ext>
            </c:extLst>
          </c:dPt>
          <c:dLbls>
            <c:dLbl>
              <c:idx val="0"/>
              <c:layout>
                <c:manualLayout>
                  <c:x val="-3.4944431593501774E-2"/>
                  <c:y val="-0.2569569743527406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53%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45-4D40-850B-1116E1F89AD0}"/>
                </c:ext>
              </c:extLst>
            </c:dLbl>
            <c:dLbl>
              <c:idx val="1"/>
              <c:layout>
                <c:manualLayout>
                  <c:x val="-2.0619133995325584E-2"/>
                  <c:y val="1.885301195966574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45-4D40-850B-1116E1F89AD0}"/>
                </c:ext>
              </c:extLst>
            </c:dLbl>
            <c:dLbl>
              <c:idx val="2"/>
              <c:layout>
                <c:manualLayout>
                  <c:x val="-2.1605240323676406E-2"/>
                  <c:y val="-2.942989947847928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45-4D40-850B-1116E1F89AD0}"/>
                </c:ext>
              </c:extLst>
            </c:dLbl>
            <c:dLbl>
              <c:idx val="3"/>
              <c:layout>
                <c:manualLayout>
                  <c:x val="-4.5427355481845802E-3"/>
                  <c:y val="-2.342674236456762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45-4D40-850B-1116E1F89AD0}"/>
                </c:ext>
              </c:extLst>
            </c:dLbl>
            <c:dLbl>
              <c:idx val="4"/>
              <c:layout>
                <c:manualLayout>
                  <c:x val="2.5379710466517248E-2"/>
                  <c:y val="-3.371237875312136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45-4D40-850B-1116E1F89AD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Munka1!$A$2:$A$6</c:f>
              <c:strCache>
                <c:ptCount val="5"/>
                <c:pt idx="0">
                  <c:v>Munkaügyi Központ</c:v>
                </c:pt>
                <c:pt idx="1">
                  <c:v>Önkormányzat</c:v>
                </c:pt>
                <c:pt idx="2">
                  <c:v>Internet</c:v>
                </c:pt>
                <c:pt idx="3">
                  <c:v>Újsághirdetés</c:v>
                </c:pt>
                <c:pt idx="4">
                  <c:v>Barát</c:v>
                </c:pt>
              </c:strCache>
            </c:strRef>
          </c:cat>
          <c:val>
            <c:numRef>
              <c:f>Munka1!$B$2:$B$6</c:f>
              <c:numCache>
                <c:formatCode>0%</c:formatCode>
                <c:ptCount val="5"/>
                <c:pt idx="0">
                  <c:v>0.53</c:v>
                </c:pt>
                <c:pt idx="1">
                  <c:v>0.27</c:v>
                </c:pt>
                <c:pt idx="2" formatCode="0.0%">
                  <c:v>0.13400000000000001</c:v>
                </c:pt>
                <c:pt idx="3" formatCode="0.0%">
                  <c:v>3.3000000000000002E-2</c:v>
                </c:pt>
                <c:pt idx="4" formatCode="0.0%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45-4D40-850B-1116E1F89AD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hu-H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0.60363</cdr:x>
      <cdr:y>0.29115</cdr:y>
    </cdr:from>
    <cdr:to>
      <cdr:x>0.62248</cdr:x>
      <cdr:y>0.36076</cdr:y>
    </cdr:to>
    <cdr:cxnSp macro="">
      <cdr:nvCxnSpPr>
        <cdr:cNvPr id="3" name="Egyenes összekötő 2"/>
        <cdr:cNvCxnSpPr/>
      </cdr:nvCxnSpPr>
      <cdr:spPr>
        <a:xfrm xmlns:a="http://schemas.openxmlformats.org/drawingml/2006/main" flipH="1">
          <a:off x="4613684" y="1204566"/>
          <a:ext cx="144016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7824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0986" y="0"/>
            <a:ext cx="2907824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BB81693-F6E8-480F-8B94-32794552E660}" type="datetimeFigureOut">
              <a:rPr lang="hu-HU"/>
              <a:pPr>
                <a:defRPr/>
              </a:pPr>
              <a:t>2016. 09. 12.</a:t>
            </a:fld>
            <a:endParaRPr lang="hu-HU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8667"/>
            <a:ext cx="2907824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0986" y="9348667"/>
            <a:ext cx="2907824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6A52D2A-8FA8-4936-8B1C-DC6EC85D5A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1224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7824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0986" y="0"/>
            <a:ext cx="2907824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6BA55CB-D0A6-492E-9BD4-075694EA2D23}" type="datetimeFigureOut">
              <a:rPr lang="hu-HU"/>
              <a:pPr>
                <a:defRPr/>
              </a:pPr>
              <a:t>2016. 09. 12.</a:t>
            </a:fld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8188"/>
            <a:ext cx="4921250" cy="3690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037" y="4675188"/>
            <a:ext cx="536829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8667"/>
            <a:ext cx="2907824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0986" y="9348667"/>
            <a:ext cx="2907824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1D5866A-6936-4C9E-BA80-A9A056A1F0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4205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regisztrált álláskeresők számának csökkenésében szerepe van a közfoglalkoztatási programoknak, a központilag különböző célcsoportok számára indított munkaerő-piaci programoknak is. (Bíró, 2014)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D5866A-6936-4C9E-BA80-A9A056A1F0FF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8B4C4-3D3F-46BD-8885-07271C3AFE1D}" type="datetimeFigureOut">
              <a:rPr lang="hu-HU"/>
              <a:pPr>
                <a:defRPr/>
              </a:pPr>
              <a:t>2016. 09. 12.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62973-A642-4EA9-81CD-C6A5C6DAD38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5F534-0E4F-4734-90ED-19528D0CF8D8}" type="datetimeFigureOut">
              <a:rPr lang="hu-HU"/>
              <a:pPr>
                <a:defRPr/>
              </a:pPr>
              <a:t>2016. 09. 12.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8B81F-8ECB-4BA0-B0A7-2C69D09C5A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099D1-02FD-4608-AB29-27D445ED52C2}" type="datetimeFigureOut">
              <a:rPr lang="hu-HU"/>
              <a:pPr>
                <a:defRPr/>
              </a:pPr>
              <a:t>2016. 09. 12.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4FBF5-759A-474C-92FA-CDCB2E1C71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89F1C-662B-4A5E-9634-8D19A2CCB8D2}" type="datetimeFigureOut">
              <a:rPr lang="hu-HU"/>
              <a:pPr>
                <a:defRPr/>
              </a:pPr>
              <a:t>2016. 09. 12.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A9997-BD9C-410C-80A4-39959133D3A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FE8D-ADA9-4697-9ABF-4442B91230CB}" type="datetimeFigureOut">
              <a:rPr lang="hu-HU"/>
              <a:pPr>
                <a:defRPr/>
              </a:pPr>
              <a:t>2016. 09. 12.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D94A8-8135-4BE8-AAE5-AEC9F6CB91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D456A-6115-4982-B643-4653810149D9}" type="datetimeFigureOut">
              <a:rPr lang="hu-HU"/>
              <a:pPr>
                <a:defRPr/>
              </a:pPr>
              <a:t>2016. 09. 12.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216E9-EA7B-4FB5-9AE9-B8F4A7A1CD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96759-1E08-49FA-8FD1-57A91047FF6A}" type="datetimeFigureOut">
              <a:rPr lang="hu-HU"/>
              <a:pPr>
                <a:defRPr/>
              </a:pPr>
              <a:t>2016. 09. 12.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AE7CF-65DB-4CB4-BD8E-13337C0639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4412-E557-4999-937D-C21E3E8C1E65}" type="datetimeFigureOut">
              <a:rPr lang="hu-HU"/>
              <a:pPr>
                <a:defRPr/>
              </a:pPr>
              <a:t>2016. 09. 12.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544C9-4262-4035-B036-AAE2DA30B6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8F30-648F-4A73-8B38-D364076047B9}" type="datetimeFigureOut">
              <a:rPr lang="hu-HU"/>
              <a:pPr>
                <a:defRPr/>
              </a:pPr>
              <a:t>2016. 09. 12.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24AA7-7FD0-4E5A-84E5-D7459D6040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53DE9-FDB6-424C-9209-90BE10181695}" type="datetimeFigureOut">
              <a:rPr lang="hu-HU"/>
              <a:pPr>
                <a:defRPr/>
              </a:pPr>
              <a:t>2016. 09. 12.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6FDBF-CFDE-440B-93EE-0981CD474D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C7D24-A899-4252-A8B4-CAE4C85074F8}" type="datetimeFigureOut">
              <a:rPr lang="hu-HU"/>
              <a:pPr>
                <a:defRPr/>
              </a:pPr>
              <a:t>2016. 09. 12.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038DB-8A1D-414B-B285-C31C57CE86C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bg1">
                <a:lumMod val="95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E50425-D900-488D-9836-4EB098D7D7E6}" type="datetimeFigureOut">
              <a:rPr lang="hu-HU"/>
              <a:pPr>
                <a:defRPr/>
              </a:pPr>
              <a:t>2016. 09. 12.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F602F9-2277-4972-982F-E35844CEE0D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>
            <a:lum bright="44000" contrast="-24000"/>
          </a:blip>
          <a:srcRect/>
          <a:stretch>
            <a:fillRect/>
          </a:stretch>
        </p:blipFill>
        <p:spPr bwMode="auto">
          <a:xfrm>
            <a:off x="-396552" y="-41156"/>
            <a:ext cx="10164502" cy="6899156"/>
          </a:xfrm>
          <a:prstGeom prst="rect">
            <a:avLst/>
          </a:prstGeom>
          <a:blipFill dpi="0" rotWithShape="1">
            <a:blip r:embed="rId4" cstate="print">
              <a:alphaModFix amt="62000"/>
              <a:lum bright="44000" contrast="-24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15362" name="Cím 1"/>
          <p:cNvSpPr>
            <a:spLocks noGrp="1"/>
          </p:cNvSpPr>
          <p:nvPr>
            <p:ph type="ctrTitle"/>
          </p:nvPr>
        </p:nvSpPr>
        <p:spPr>
          <a:xfrm>
            <a:off x="-396552" y="1"/>
            <a:ext cx="10153128" cy="6857999"/>
          </a:xfrm>
        </p:spPr>
        <p:txBody>
          <a:bodyPr/>
          <a:lstStyle/>
          <a:p>
            <a:pPr eaLnBrk="1" hangingPunct="1"/>
            <a:br>
              <a:rPr lang="hu-H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hu-H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3600" b="1" dirty="0">
                <a:latin typeface="Times New Roman" pitchFamily="18" charset="0"/>
                <a:cs typeface="Times New Roman" pitchFamily="18" charset="0"/>
              </a:rPr>
              <a:t>Új utakon Alapon</a:t>
            </a:r>
            <a:br>
              <a:rPr lang="hu-H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hu-H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hu-H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3600" b="1" dirty="0">
                <a:latin typeface="Times New Roman" pitchFamily="18" charset="0"/>
                <a:cs typeface="Times New Roman" pitchFamily="18" charset="0"/>
              </a:rPr>
              <a:t>Start mintaprogram</a:t>
            </a:r>
            <a:br>
              <a:rPr lang="hu-H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hu-H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hu-H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3600" b="1" dirty="0">
                <a:latin typeface="Times New Roman" pitchFamily="18" charset="0"/>
                <a:cs typeface="Times New Roman" pitchFamily="18" charset="0"/>
              </a:rPr>
              <a:t>Honnan indultunk </a:t>
            </a:r>
            <a:br>
              <a:rPr lang="hu-H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hu-HU" sz="3600" b="1" dirty="0">
                <a:latin typeface="Times New Roman" pitchFamily="18" charset="0"/>
                <a:cs typeface="Times New Roman" pitchFamily="18" charset="0"/>
              </a:rPr>
            </a:br>
            <a:endParaRPr lang="hu-H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15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Közmunkaprogramban való részvétel száma</a:t>
            </a:r>
          </a:p>
        </p:txBody>
      </p:sp>
      <p:graphicFrame>
        <p:nvGraphicFramePr>
          <p:cNvPr id="21507" name="Tartalom helye 4"/>
          <p:cNvGraphicFramePr>
            <a:graphicFrameLocks noGrp="1"/>
          </p:cNvGraphicFramePr>
          <p:nvPr>
            <p:ph idx="1"/>
          </p:nvPr>
        </p:nvGraphicFramePr>
        <p:xfrm>
          <a:off x="560388" y="1362075"/>
          <a:ext cx="7808912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6" r:id="rId3" imgW="7809653" imgH="4109060" progId="Excel.Sheet.8">
                  <p:embed/>
                </p:oleObj>
              </mc:Choice>
              <mc:Fallback>
                <p:oleObj r:id="rId3" imgW="7809653" imgH="4109060" progId="Excel.Sheet.8">
                  <p:embed/>
                  <p:pic>
                    <p:nvPicPr>
                      <p:cNvPr id="0" name="Picture 9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362075"/>
                        <a:ext cx="7808912" cy="410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Szövegdoboz 5"/>
          <p:cNvSpPr txBox="1">
            <a:spLocks noChangeArrowheads="1"/>
          </p:cNvSpPr>
          <p:nvPr/>
        </p:nvSpPr>
        <p:spPr bwMode="auto">
          <a:xfrm>
            <a:off x="611188" y="5722733"/>
            <a:ext cx="3097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solidFill>
                  <a:srgbClr val="000000"/>
                </a:solidFill>
                <a:latin typeface="Calibri" pitchFamily="34" charset="0"/>
              </a:rPr>
              <a:t>Forrás: Saját kutatás (n=30)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Tervek a közmunkaprogram vége után</a:t>
            </a:r>
          </a:p>
        </p:txBody>
      </p:sp>
      <p:graphicFrame>
        <p:nvGraphicFramePr>
          <p:cNvPr id="22531" name="Tartalom helye 4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177213" cy="39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0" r:id="rId3" imgW="8175445" imgH="3950550" progId="Excel.Sheet.8">
                  <p:embed/>
                </p:oleObj>
              </mc:Choice>
              <mc:Fallback>
                <p:oleObj r:id="rId3" imgW="8175445" imgH="3950550" progId="Excel.Sheet.8">
                  <p:embed/>
                  <p:pic>
                    <p:nvPicPr>
                      <p:cNvPr id="0" name="Picture 9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177213" cy="3946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Szövegdoboz 5"/>
          <p:cNvSpPr txBox="1">
            <a:spLocks noChangeArrowheads="1"/>
          </p:cNvSpPr>
          <p:nvPr/>
        </p:nvSpPr>
        <p:spPr bwMode="auto">
          <a:xfrm>
            <a:off x="473075" y="5804468"/>
            <a:ext cx="3241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solidFill>
                  <a:srgbClr val="000000"/>
                </a:solidFill>
                <a:latin typeface="Calibri" pitchFamily="34" charset="0"/>
              </a:rPr>
              <a:t>Forrás: Saját kutatás (n=30)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3394472" cy="4525963"/>
          </a:xfrm>
        </p:spPr>
      </p:pic>
      <p:pic>
        <p:nvPicPr>
          <p:cNvPr id="5" name="Tartalom hely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6288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7926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00199"/>
            <a:ext cx="3394472" cy="4525963"/>
          </a:xfrm>
        </p:spPr>
      </p:pic>
      <p:pic>
        <p:nvPicPr>
          <p:cNvPr id="6" name="Tartalom hely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600199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2757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2" y="1903905"/>
            <a:ext cx="2960635" cy="3947513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947" y="1903905"/>
            <a:ext cx="528058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10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0" y="2924944"/>
            <a:ext cx="4936075" cy="370205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64704"/>
            <a:ext cx="4680520" cy="3510390"/>
          </a:xfrm>
        </p:spPr>
      </p:pic>
    </p:spTree>
    <p:extLst>
      <p:ext uri="{BB962C8B-B14F-4D97-AF65-F5344CB8AC3E}">
        <p14:creationId xmlns:p14="http://schemas.microsoft.com/office/powerpoint/2010/main" val="1214826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36605"/>
            <a:ext cx="6034617" cy="452596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4637"/>
            <a:ext cx="4864559" cy="364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95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80928"/>
            <a:ext cx="5027809" cy="3770857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4148650" cy="553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36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50926"/>
            <a:ext cx="5828117" cy="4371088"/>
          </a:xfrm>
          <a:prstGeom prst="rect">
            <a:avLst/>
          </a:prstGeom>
        </p:spPr>
      </p:pic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40" y="274639"/>
            <a:ext cx="5165921" cy="3874441"/>
          </a:xfrm>
        </p:spPr>
      </p:pic>
    </p:spTree>
    <p:extLst>
      <p:ext uri="{BB962C8B-B14F-4D97-AF65-F5344CB8AC3E}">
        <p14:creationId xmlns:p14="http://schemas.microsoft.com/office/powerpoint/2010/main" val="1788702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6544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36712"/>
          </a:xfrm>
        </p:spPr>
        <p:txBody>
          <a:bodyPr/>
          <a:lstStyle/>
          <a:p>
            <a:pPr eaLnBrk="1" hangingPunct="1"/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Bevezetés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4114800" cy="4494436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Alap község Fejér megye déli részén elhelyezkedő hátrányos helyzetű, társadalmi-gazdasági és infrastrukturális szempontból elmaradott település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4829 km2 alapterületű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2010 fő lakos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Sárbogárdi Járási Hivatal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Munkaügyi Kirendeltségének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illetékességébe tartozik 9 más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településsel 1 várossal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/>
          </a:p>
        </p:txBody>
      </p:sp>
      <p:pic>
        <p:nvPicPr>
          <p:cNvPr id="17412" name="Picture 2" descr="C:\Users\MehesAndi\Desktop\fejer-megye-fejer-megyei-terkepek-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96752"/>
            <a:ext cx="3888432" cy="516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Jobbra nyíl 4"/>
          <p:cNvSpPr/>
          <p:nvPr/>
        </p:nvSpPr>
        <p:spPr>
          <a:xfrm>
            <a:off x="6804248" y="5733256"/>
            <a:ext cx="504825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832"/>
          </a:xfrm>
        </p:spPr>
        <p:txBody>
          <a:bodyPr/>
          <a:lstStyle/>
          <a:p>
            <a:pPr eaLnBrk="1" hangingPunct="1"/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Településünk jellemzői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529408"/>
            <a:ext cx="3600400" cy="532859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hu-HU" sz="1600" b="1" dirty="0">
                <a:latin typeface="Times New Roman" pitchFamily="18" charset="0"/>
                <a:cs typeface="Times New Roman" pitchFamily="18" charset="0"/>
              </a:rPr>
              <a:t>Erősségek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Jó termőföldek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Meglévő, bevizsgált és engedélyezett ásványvízkút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Termálforrások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Jó szintű alapellátás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hu-HU" sz="1600" b="1" dirty="0">
                <a:latin typeface="Times New Roman" pitchFamily="18" charset="0"/>
                <a:cs typeface="Times New Roman" pitchFamily="18" charset="0"/>
              </a:rPr>
              <a:t>Gyengeségek: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Megyei járási periféria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Öregedő népesség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Korlátozott munkalehetőség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Belvizes területek a belterületen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Szennyvíztisztítás megoldatlansága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600" dirty="0"/>
          </a:p>
        </p:txBody>
      </p:sp>
      <p:pic>
        <p:nvPicPr>
          <p:cNvPr id="29700" name="Picture 2" descr="C:\Users\MehesAndi\Desktop\112px-HUN_Alap_C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915987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4427984" y="1268760"/>
            <a:ext cx="43924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hu-HU" sz="1600" b="1" dirty="0">
                <a:latin typeface="Times New Roman" pitchFamily="18" charset="0"/>
                <a:cs typeface="Times New Roman" pitchFamily="18" charset="0"/>
              </a:rPr>
              <a:t>Lehetőségek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Megyei, Járási együttműködések erősítése: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Jó termőföldek kihasználása,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Legelőterületek jobb kihasználása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Pályázati lehetőségek, külső pénzügyi források megszerzése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Építészeti és táji értékek megőrzése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hu-HU" sz="1600" b="1" dirty="0">
                <a:latin typeface="Times New Roman" pitchFamily="18" charset="0"/>
                <a:cs typeface="Times New Roman" pitchFamily="18" charset="0"/>
              </a:rPr>
              <a:t>Veszélyek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Népesség csökkenése, elöregedés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Szennyvízkezelés megoldatlan marad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Termőföldek nem megfelelő módon való kihasználása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63736"/>
          </a:xfrm>
        </p:spPr>
        <p:txBody>
          <a:bodyPr/>
          <a:lstStyle/>
          <a:p>
            <a:pPr eaLnBrk="1" hangingPunct="1"/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Munkaerő-piaci helyzet, munkalehetőség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244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Folyamatos lélekszámcsökkenés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Fiatalok elvándorlása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Szociális problémák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Nem megfelelő a közösségi közlekedés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Munkalehetőség korlátozott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Legnagyobb foglalkoztató jelenleg az Önkormányzat (intézményei, közmunka)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Arany János Mezőgazdasági KFT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Fejér Megyei Önkormányzat Integrált Szociális Intézménye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Alap község életkor szerinti megoszlása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67544" y="1196752"/>
          <a:ext cx="806489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 bwMode="auto">
          <a:xfrm>
            <a:off x="6732240" y="6367934"/>
            <a:ext cx="2411760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2015 népesség nyilvántartás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403648" y="805935"/>
            <a:ext cx="66967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ja-JP" sz="2000" b="1" i="0" u="none" strike="noStrike" cap="none" normalizeH="0" baseline="0" dirty="0" bmk="_Toc40279945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Regisztrált álláskeresők Alap községben (2009-2014)</a:t>
            </a:r>
            <a:endParaRPr kumimoji="0" lang="hu-HU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755576" y="1556792"/>
          <a:ext cx="7740352" cy="42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436096" y="6021288"/>
            <a:ext cx="32758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ja-JP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Forrás</a:t>
            </a:r>
            <a:r>
              <a:rPr kumimoji="0" lang="hu-HU" altLang="ja-JP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 saját szerkesztés KSH adatok alapján</a:t>
            </a:r>
            <a:endParaRPr kumimoji="0" lang="hu-HU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közfoglalkoztatásba belépett álláskeresők végzettség szerinti összetétele Alap községben</a:t>
            </a:r>
          </a:p>
        </p:txBody>
      </p:sp>
      <p:graphicFrame>
        <p:nvGraphicFramePr>
          <p:cNvPr id="1843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852316"/>
              </p:ext>
            </p:extLst>
          </p:nvPr>
        </p:nvGraphicFramePr>
        <p:xfrm>
          <a:off x="522288" y="1524000"/>
          <a:ext cx="8096250" cy="416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" name="Munkalap" r:id="rId3" imgW="8286777" imgH="4267110" progId="Excel.Sheet.8">
                  <p:embed/>
                </p:oleObj>
              </mc:Choice>
              <mc:Fallback>
                <p:oleObj name="Munkalap" r:id="rId3" imgW="8286777" imgH="4267110" progId="Excel.Sheet.8">
                  <p:embed/>
                  <p:pic>
                    <p:nvPicPr>
                      <p:cNvPr id="0" name="Picture 9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1524000"/>
                        <a:ext cx="8096250" cy="416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Szövegdoboz 5"/>
          <p:cNvSpPr txBox="1">
            <a:spLocks noChangeArrowheads="1"/>
          </p:cNvSpPr>
          <p:nvPr/>
        </p:nvSpPr>
        <p:spPr bwMode="auto">
          <a:xfrm>
            <a:off x="611188" y="5862638"/>
            <a:ext cx="3240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solidFill>
                  <a:srgbClr val="000000"/>
                </a:solidFill>
                <a:latin typeface="Calibri" pitchFamily="34" charset="0"/>
              </a:rPr>
              <a:t>Forrás: Saját kutatás (n=30)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Munkahely keresési csatornák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321217"/>
              </p:ext>
            </p:extLst>
          </p:nvPr>
        </p:nvGraphicFramePr>
        <p:xfrm>
          <a:off x="750404" y="1360338"/>
          <a:ext cx="7643192" cy="413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églalap 4"/>
          <p:cNvSpPr/>
          <p:nvPr/>
        </p:nvSpPr>
        <p:spPr>
          <a:xfrm>
            <a:off x="755576" y="5805264"/>
            <a:ext cx="24520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>
                <a:latin typeface="+mn-lt"/>
              </a:rPr>
              <a:t>Forrás: Saját kutatás (n=30)</a:t>
            </a:r>
          </a:p>
        </p:txBody>
      </p:sp>
    </p:spTree>
    <p:extLst>
      <p:ext uri="{BB962C8B-B14F-4D97-AF65-F5344CB8AC3E}">
        <p14:creationId xmlns:p14="http://schemas.microsoft.com/office/powerpoint/2010/main" val="228762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>
                <a:latin typeface="+mn-lt"/>
              </a:rPr>
              <a:t>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Munkahely keresési szempontok</a:t>
            </a:r>
          </a:p>
        </p:txBody>
      </p:sp>
      <p:graphicFrame>
        <p:nvGraphicFramePr>
          <p:cNvPr id="20483" name="Tartalom helye 4"/>
          <p:cNvGraphicFramePr>
            <a:graphicFrameLocks noGrp="1"/>
          </p:cNvGraphicFramePr>
          <p:nvPr>
            <p:ph idx="1"/>
          </p:nvPr>
        </p:nvGraphicFramePr>
        <p:xfrm>
          <a:off x="563563" y="1549400"/>
          <a:ext cx="7864475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2" name="Worksheet" r:id="rId3" imgW="7877032" imgH="3943261" progId="Excel.Sheet.8">
                  <p:embed/>
                </p:oleObj>
              </mc:Choice>
              <mc:Fallback>
                <p:oleObj name="Worksheet" r:id="rId3" imgW="7877032" imgH="3943261" progId="Excel.Sheet.8">
                  <p:embed/>
                  <p:pic>
                    <p:nvPicPr>
                      <p:cNvPr id="0" name="Picture 9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549400"/>
                        <a:ext cx="7864475" cy="393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Szövegdoboz 5"/>
          <p:cNvSpPr txBox="1">
            <a:spLocks noChangeArrowheads="1"/>
          </p:cNvSpPr>
          <p:nvPr/>
        </p:nvSpPr>
        <p:spPr bwMode="auto">
          <a:xfrm>
            <a:off x="596900" y="5723731"/>
            <a:ext cx="311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solidFill>
                  <a:srgbClr val="000000"/>
                </a:solidFill>
                <a:latin typeface="Calibri" pitchFamily="34" charset="0"/>
              </a:rPr>
              <a:t>Forrás: Saját kutatás (n=30)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265</Words>
  <Application>Microsoft Office PowerPoint</Application>
  <PresentationFormat>Diavetítés a képernyőre (4:3 oldalarány)</PresentationFormat>
  <Paragraphs>73</Paragraphs>
  <Slides>19</Slides>
  <Notes>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19</vt:i4>
      </vt:variant>
    </vt:vector>
  </HeadingPairs>
  <TitlesOfParts>
    <vt:vector size="29" baseType="lpstr">
      <vt:lpstr>ＭＳ Ｐゴシック</vt:lpstr>
      <vt:lpstr>Arial</vt:lpstr>
      <vt:lpstr>Calibri</vt:lpstr>
      <vt:lpstr>Constantia</vt:lpstr>
      <vt:lpstr>MS Mincho</vt:lpstr>
      <vt:lpstr>Times New Roman</vt:lpstr>
      <vt:lpstr>Office-téma</vt:lpstr>
      <vt:lpstr>Munkalap</vt:lpstr>
      <vt:lpstr>Worksheet</vt:lpstr>
      <vt:lpstr>Microsoft Excel 97-2003 Worksheet</vt:lpstr>
      <vt:lpstr>  Új utakon Alapon   Start mintaprogram   Honnan indultunk   </vt:lpstr>
      <vt:lpstr>Bevezetés</vt:lpstr>
      <vt:lpstr>Településünk jellemzői</vt:lpstr>
      <vt:lpstr>Munkaerő-piaci helyzet, munkalehetőség </vt:lpstr>
      <vt:lpstr>Alap község életkor szerinti megoszlása</vt:lpstr>
      <vt:lpstr>PowerPoint-bemutató</vt:lpstr>
      <vt:lpstr>A közfoglalkoztatásba belépett álláskeresők végzettség szerinti összetétele Alap községben</vt:lpstr>
      <vt:lpstr>Munkahely keresési csatornák</vt:lpstr>
      <vt:lpstr> Munkahely keresési szempontok</vt:lpstr>
      <vt:lpstr>Közmunkaprogramban való részvétel száma</vt:lpstr>
      <vt:lpstr>Tervek a közmunkaprogram vége után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Közmunkára alapozott kertészet gazdasági elemzése</dc:title>
  <dc:creator>MehesAndi</dc:creator>
  <cp:lastModifiedBy>Zsobrák Krisztián</cp:lastModifiedBy>
  <cp:revision>159</cp:revision>
  <dcterms:created xsi:type="dcterms:W3CDTF">2014-11-01T12:12:48Z</dcterms:created>
  <dcterms:modified xsi:type="dcterms:W3CDTF">2016-09-12T12:48:40Z</dcterms:modified>
</cp:coreProperties>
</file>